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459" r:id="rId2"/>
    <p:sldId id="438" r:id="rId3"/>
    <p:sldId id="403" r:id="rId4"/>
    <p:sldId id="404" r:id="rId5"/>
    <p:sldId id="405" r:id="rId6"/>
    <p:sldId id="407" r:id="rId7"/>
    <p:sldId id="406" r:id="rId8"/>
    <p:sldId id="480" r:id="rId9"/>
    <p:sldId id="431" r:id="rId10"/>
    <p:sldId id="479" r:id="rId11"/>
    <p:sldId id="409" r:id="rId12"/>
    <p:sldId id="410" r:id="rId13"/>
    <p:sldId id="411" r:id="rId14"/>
    <p:sldId id="414" r:id="rId15"/>
    <p:sldId id="432" r:id="rId16"/>
    <p:sldId id="416" r:id="rId17"/>
    <p:sldId id="417" r:id="rId18"/>
    <p:sldId id="433" r:id="rId19"/>
    <p:sldId id="421" r:id="rId20"/>
    <p:sldId id="422" r:id="rId21"/>
    <p:sldId id="423" r:id="rId22"/>
    <p:sldId id="424" r:id="rId23"/>
    <p:sldId id="434" r:id="rId24"/>
    <p:sldId id="436" r:id="rId25"/>
    <p:sldId id="427" r:id="rId26"/>
    <p:sldId id="437" r:id="rId27"/>
    <p:sldId id="357" r:id="rId28"/>
    <p:sldId id="46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95E"/>
    <a:srgbClr val="FEDFA0"/>
    <a:srgbClr val="0099FF"/>
    <a:srgbClr val="0066FF"/>
    <a:srgbClr val="006666"/>
    <a:srgbClr val="0033CC"/>
    <a:srgbClr val="0000CC"/>
    <a:srgbClr val="003399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7424" autoAdjust="0"/>
  </p:normalViewPr>
  <p:slideViewPr>
    <p:cSldViewPr>
      <p:cViewPr varScale="1">
        <p:scale>
          <a:sx n="78" d="100"/>
          <a:sy n="78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0983E-EF99-4250-B3BD-C2B11238BE0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127A-232C-471E-B272-6136E6E8B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0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127A-232C-471E-B272-6136E6E8B8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3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127A-232C-471E-B272-6136E6E8B8F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0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127A-232C-471E-B272-6136E6E8B8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3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127A-232C-471E-B272-6136E6E8B8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8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127A-232C-471E-B272-6136E6E8B8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4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127A-232C-471E-B272-6136E6E8B8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127A-232C-471E-B272-6136E6E8B8F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0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127A-232C-471E-B272-6136E6E8B8F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95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127A-232C-471E-B272-6136E6E8B8F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6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20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52520" cy="135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9162256" cy="13929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7281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</a:t>
            </a:r>
          </a:p>
          <a:p>
            <a:pPr algn="ctr">
              <a:spcBef>
                <a:spcPct val="0"/>
              </a:spcBef>
            </a:pPr>
            <a:r>
              <a:rPr lang="ru-RU" sz="40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КНИГА ГОДА - 2016»</a:t>
            </a:r>
            <a:endParaRPr lang="ru-RU" sz="4000" b="1" dirty="0">
              <a:ln w="63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69" y="322223"/>
            <a:ext cx="4086322" cy="906187"/>
          </a:xfrm>
          <a:prstGeom prst="rect">
            <a:avLst/>
          </a:prstGeom>
        </p:spPr>
      </p:pic>
      <p:pic>
        <p:nvPicPr>
          <p:cNvPr id="2050" name="Picture 2" descr="http://bibl-kulikovo.3dn.ru/knigi/1796216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34" y="3794159"/>
            <a:ext cx="5627362" cy="22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967" y="0"/>
            <a:ext cx="1910659" cy="1656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1" y="24799"/>
            <a:ext cx="242186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8256" y="0"/>
            <a:ext cx="9162256" cy="15567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ru-RU" sz="3000" b="1" dirty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Лучшее краеведческое </a:t>
            </a:r>
            <a:r>
              <a:rPr lang="ru-RU" sz="30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издание</a:t>
            </a:r>
            <a:br>
              <a:rPr lang="ru-RU" sz="30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ПОБЕДИТЕЛЬ</a:t>
            </a:r>
            <a:endParaRPr lang="ru-RU" sz="3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601417"/>
            <a:ext cx="5004048" cy="3584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Мунгалов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 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Мунгалов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Николаевич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Ленские золотые прииски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Бодайбо на фотографиях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(дореволюционный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книга-альбом.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Ситалл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- 247 с.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88" y="5230585"/>
            <a:ext cx="82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Это иллюстрированный рассказ о дореволюционном периоде жизни людей Ленских приисков и города Бодайбо, дополненный портретными и коллективными фотографиями жителей района, рабочих и служащих «</a:t>
            </a:r>
            <a:r>
              <a:rPr lang="ru-RU" sz="2000" b="1" dirty="0" err="1">
                <a:solidFill>
                  <a:srgbClr val="002060"/>
                </a:solidFill>
              </a:rPr>
              <a:t>Лензолото</a:t>
            </a:r>
            <a:r>
              <a:rPr lang="ru-RU" sz="2000" b="1" dirty="0">
                <a:solidFill>
                  <a:srgbClr val="002060"/>
                </a:solidFill>
              </a:rPr>
              <a:t>», «Ко Промышленности», Б.Ж.Д. и др.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" y="1736546"/>
            <a:ext cx="4038600" cy="331428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8547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936104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Cambria" pitchFamily="18" charset="0"/>
              </a:rPr>
              <a:t>Лучшее мемуарное, документально-художественное издание</a:t>
            </a:r>
            <a:endParaRPr lang="ru-RU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385392"/>
            <a:ext cx="5184576" cy="4707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Широбоков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Игорь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Иннокентьевич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имени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Востсибкнига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- 396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 книге известного иркутского журналиста собраны статьи и очерки, выходившие под рубрикой «Слово редактора» в газете </a:t>
            </a: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Мои года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563922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100811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Cambria" pitchFamily="18" charset="0"/>
              </a:rPr>
              <a:t>Лучшее мемуарное, документально-художественное издание</a:t>
            </a:r>
            <a:endParaRPr lang="ru-RU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4727" y="1600200"/>
            <a:ext cx="5639273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сердца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Шелеховская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общественная организация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реабилитированных.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(Иркутск : Оперативная типография "На Чехова"). - 179 с.</a:t>
            </a:r>
          </a:p>
          <a:p>
            <a:pPr marL="0" indent="0">
              <a:buNone/>
            </a:pPr>
            <a:endParaRPr lang="ru-RU" sz="3100" dirty="0" smtClean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Книга состоит из воспоминаний репрессированных и членов их семей 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г. </a:t>
            </a:r>
            <a:r>
              <a:rPr lang="ru-RU" sz="2200" b="1" dirty="0" err="1" smtClean="0">
                <a:solidFill>
                  <a:srgbClr val="002060"/>
                </a:solidFill>
              </a:rPr>
              <a:t>Шелехова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059832" cy="425693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864096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Cambria" pitchFamily="18" charset="0"/>
              </a:rPr>
              <a:t>Лучшее мемуарное, документально-художественное издание</a:t>
            </a:r>
            <a:endParaRPr lang="ru-RU" sz="3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595948"/>
            <a:ext cx="5220072" cy="5024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Соломоновна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На Чехова, 2016. - 53 с.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</a:rPr>
              <a:t>В книге автор вспоминает о Дорогом Доме (Дом специалистов на ул. Марата, 25 в г. Иркутске), где она провела свое детство, отрочество, юность, о людях, которые здесь жили, творили, любили.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" y="1595948"/>
            <a:ext cx="3384376" cy="475619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52736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Лучшее мемуарное, документально-художественное издание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2420" y="1600200"/>
            <a:ext cx="5220404" cy="468052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Майорова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Васильевич Колчак: "Нет ничего выше Родины и служения 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Москва : Посев, 2016. - 600 с.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несколько необычном изложении в книге рассказано о судьбе адмирала русского флота Александра Васильевича Колчака. Рассказы о пребывании Колчака в Иркутске и Порт-Артуре – своеобразный гимн блестящему офицеру и городам, связанным друг с другом многими жизненными нитями.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3070860" cy="44043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96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8256" y="0"/>
            <a:ext cx="9162256" cy="15567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892480" cy="1512168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Лучшее мемуарное, документально-художественное издание                   </a:t>
            </a:r>
            <a: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ПОБЕДИТЕЛЬ</a:t>
            </a:r>
            <a:endParaRPr lang="ru-RU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772816"/>
            <a:ext cx="554461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Арнольд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Иннокентьевич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Люди, которых я знаю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повествование в шестнадцати очерках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эпилогом.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Чехова, 2016. – 308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Эта </a:t>
            </a:r>
            <a:r>
              <a:rPr lang="ru-RU" sz="2200" b="1" dirty="0">
                <a:solidFill>
                  <a:srgbClr val="002060"/>
                </a:solidFill>
              </a:rPr>
              <a:t>книга – поклон людям, которые когда-то совсем юные приехали со всех концов огромной страны строить Байкало-Амурскую магистраль. </a:t>
            </a:r>
          </a:p>
          <a:p>
            <a:endParaRPr lang="ru-RU" sz="22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7108"/>
            <a:ext cx="2910832" cy="41401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896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76" y="188640"/>
            <a:ext cx="8228424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издание об искусстве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93095"/>
            <a:ext cx="4860032" cy="488823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Иркутское региональное отделение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ВТОО "Союз художников России"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Смагин.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Артиздат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- 176 с.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Альбом </a:t>
            </a:r>
            <a:r>
              <a:rPr lang="ru-RU" sz="2000" b="1" dirty="0">
                <a:solidFill>
                  <a:srgbClr val="002060"/>
                </a:solidFill>
              </a:rPr>
              <a:t>посвящен одному из направлений в творчестве народного художника России, члена-корреспондента Российской Академии художеств, Почётного гражданина города Иркутска Виталия Смагина. Акварели В. Г. Смагина – объекты для интеллектуального созерцания, они наполнены жизнью и далеки от чисто </a:t>
            </a:r>
            <a:r>
              <a:rPr lang="ru-RU" sz="2000" b="1" dirty="0" smtClean="0">
                <a:solidFill>
                  <a:srgbClr val="002060"/>
                </a:solidFill>
              </a:rPr>
              <a:t>эстетической формальной </a:t>
            </a:r>
            <a:r>
              <a:rPr lang="ru-RU" sz="2000" b="1" dirty="0">
                <a:solidFill>
                  <a:srgbClr val="002060"/>
                </a:solidFill>
              </a:rPr>
              <a:t>задачи.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328018" cy="402413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9807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63272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издание об искусстве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5" y="1988840"/>
            <a:ext cx="468326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Фофин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Иванович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 повседневности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каталог Международного фестиваля современного искусства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Перворыба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–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Артиздат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038600" cy="271801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4127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издание об искусстве </a:t>
            </a:r>
            <a:b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ПОБЕДИТЕЛЬ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628800"/>
            <a:ext cx="5534272" cy="3363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Шелтунов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Из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частных коллекций и музеев Сибири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Издатель Артемий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Шелтунов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- 205 с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b="1" dirty="0" smtClean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6265"/>
            <a:ext cx="2592288" cy="33163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323528" y="513608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В альбоме собраны 116 репродукций картин, множество фотографий А. </a:t>
            </a:r>
            <a:r>
              <a:rPr lang="ru-RU" b="1" dirty="0" err="1">
                <a:solidFill>
                  <a:srgbClr val="002060"/>
                </a:solidFill>
              </a:rPr>
              <a:t>Шелтунова</a:t>
            </a:r>
            <a:r>
              <a:rPr lang="ru-RU" b="1" dirty="0">
                <a:solidFill>
                  <a:srgbClr val="002060"/>
                </a:solidFill>
              </a:rPr>
              <a:t> с семьей, коллегами и друзьями. Использованы фрагменты книги «Про жизнь и кухню» Галины </a:t>
            </a:r>
            <a:r>
              <a:rPr lang="ru-RU" b="1" dirty="0" err="1">
                <a:solidFill>
                  <a:srgbClr val="002060"/>
                </a:solidFill>
              </a:rPr>
              <a:t>Шелтуновой</a:t>
            </a:r>
            <a:r>
              <a:rPr lang="ru-RU" b="1" dirty="0">
                <a:solidFill>
                  <a:srgbClr val="002060"/>
                </a:solidFill>
              </a:rPr>
              <a:t>. Они дают возможность прикоснуться к семейной жизни художника. В конце альбома собраны воспоминания об А. </a:t>
            </a:r>
            <a:r>
              <a:rPr lang="ru-RU" b="1" dirty="0" err="1">
                <a:solidFill>
                  <a:srgbClr val="002060"/>
                </a:solidFill>
              </a:rPr>
              <a:t>Шелтунове</a:t>
            </a:r>
            <a:r>
              <a:rPr lang="ru-RU" b="1" dirty="0">
                <a:solidFill>
                  <a:srgbClr val="002060"/>
                </a:solidFill>
              </a:rPr>
              <a:t> друзей и ценителей его таланта. </a:t>
            </a:r>
          </a:p>
        </p:txBody>
      </p:sp>
    </p:spTree>
    <p:extLst>
      <p:ext uri="{BB962C8B-B14F-4D97-AF65-F5344CB8AC3E}">
        <p14:creationId xmlns:p14="http://schemas.microsoft.com/office/powerpoint/2010/main" val="20129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433048" cy="115212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</a:t>
            </a:r>
            <a:b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литературно-художественное издание</a:t>
            </a:r>
            <a:endParaRPr lang="ru-RU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2348880"/>
            <a:ext cx="4446240" cy="2880321"/>
          </a:xfrm>
        </p:spPr>
        <p:txBody>
          <a:bodyPr>
            <a:normAutofit/>
          </a:bodyPr>
          <a:lstStyle/>
          <a:p>
            <a:endParaRPr lang="ru-RU" sz="22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Скиф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русские смыслы сошлись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избранное.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- 304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772816"/>
            <a:ext cx="3142099" cy="42484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252520" cy="13544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7"/>
            <a:ext cx="8640960" cy="1080120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         НОМИНАЦИИ</a:t>
            </a:r>
            <a:endParaRPr lang="ru-RU" sz="5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8640960" cy="482453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000" b="1" dirty="0" smtClean="0">
                <a:latin typeface="Cambria" pitchFamily="18" charset="0"/>
              </a:rPr>
              <a:t>«Лучшее краеведческое издание»</a:t>
            </a:r>
          </a:p>
          <a:p>
            <a:pPr marL="514350" indent="-514350"/>
            <a:r>
              <a:rPr lang="ru-RU" sz="3000" b="1" dirty="0">
                <a:latin typeface="Cambria" pitchFamily="18" charset="0"/>
              </a:rPr>
              <a:t>«Лучшее мемуарное, документально-художественное издание»</a:t>
            </a:r>
          </a:p>
          <a:p>
            <a:pPr marL="514350" indent="-514350"/>
            <a:r>
              <a:rPr lang="ru-RU" sz="3000" b="1" dirty="0" smtClean="0">
                <a:latin typeface="Cambria" pitchFamily="18" charset="0"/>
              </a:rPr>
              <a:t>«</a:t>
            </a:r>
            <a:r>
              <a:rPr lang="ru-RU" sz="3000" b="1" dirty="0">
                <a:latin typeface="Cambria" pitchFamily="18" charset="0"/>
              </a:rPr>
              <a:t>Лучшее издание об искусстве»</a:t>
            </a:r>
          </a:p>
          <a:p>
            <a:pPr marL="514350" indent="-514350"/>
            <a:r>
              <a:rPr lang="ru-RU" sz="3000" b="1" dirty="0">
                <a:latin typeface="Cambria" pitchFamily="18" charset="0"/>
              </a:rPr>
              <a:t>«Лучшее </a:t>
            </a:r>
            <a:r>
              <a:rPr lang="ru-RU" sz="3000" b="1" dirty="0" smtClean="0">
                <a:latin typeface="Cambria" pitchFamily="18" charset="0"/>
              </a:rPr>
              <a:t>литературно-художественное </a:t>
            </a:r>
            <a:r>
              <a:rPr lang="ru-RU" sz="3000" b="1" dirty="0">
                <a:latin typeface="Cambria" pitchFamily="18" charset="0"/>
              </a:rPr>
              <a:t>издание»</a:t>
            </a:r>
          </a:p>
          <a:p>
            <a:pPr marL="514350" indent="-514350"/>
            <a:r>
              <a:rPr lang="ru-RU" sz="3000" b="1" dirty="0">
                <a:latin typeface="Cambria" pitchFamily="18" charset="0"/>
              </a:rPr>
              <a:t>«Лучшее издание для </a:t>
            </a:r>
            <a:r>
              <a:rPr lang="ru-RU" sz="3000" b="1" dirty="0" smtClean="0">
                <a:latin typeface="Cambria" pitchFamily="18" charset="0"/>
              </a:rPr>
              <a:t>детей и </a:t>
            </a:r>
            <a:r>
              <a:rPr lang="ru-RU" sz="3000" b="1" dirty="0">
                <a:latin typeface="Cambria" pitchFamily="18" charset="0"/>
              </a:rPr>
              <a:t>юношества»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87131" cy="13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</a:t>
            </a:r>
            <a:b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литературно-художественное издание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592481"/>
            <a:ext cx="5076056" cy="3420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Юрьевич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Царь-ветер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[стихи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Фонд духовного наследия Сибири, 2016. - 287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 книгу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вошли стихи, написанные автором в 1987-2014 годах.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093720" cy="43891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" y="58316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</a:t>
            </a:r>
            <a:b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литературно-художественное издание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2636912"/>
            <a:ext cx="479033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Аркадьевич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Отсветы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- 203 с.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ru-RU" sz="22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105773" cy="432539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047"/>
            <a:ext cx="8964488" cy="11686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литературно-художественное издание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412776"/>
            <a:ext cx="5489908" cy="488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Гаврилович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Александра Александровна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Завещание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каменного века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Востсибкнига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- 183 с.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Повесть </a:t>
            </a:r>
            <a:r>
              <a:rPr lang="ru-RU" sz="2000" b="1" dirty="0" smtClean="0">
                <a:solidFill>
                  <a:srgbClr val="002060"/>
                </a:solidFill>
              </a:rPr>
              <a:t>относится </a:t>
            </a:r>
            <a:r>
              <a:rPr lang="ru-RU" sz="2000" b="1" dirty="0">
                <a:solidFill>
                  <a:srgbClr val="002060"/>
                </a:solidFill>
              </a:rPr>
              <a:t>к жанру приключенческой фантастики. Автор увлеченно рассказывает о возможных путях развития цивилизации, о роли человеческого разума в могущественном развитии техники и бережном отношении к окружающей природе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6" y="1610811"/>
            <a:ext cx="3268980" cy="448818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5001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31" y="58316"/>
            <a:ext cx="8550122" cy="13835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</a:t>
            </a:r>
            <a:b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литературно-художественное издание</a:t>
            </a:r>
            <a:b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ПОБЕДИТЕЛЬ</a:t>
            </a:r>
            <a:endParaRPr lang="ru-RU" sz="3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2636912"/>
            <a:ext cx="511256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Суровцева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свою начинаю сначала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избранное. - Санкт-Петербург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Маматов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- 224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0" indent="0">
              <a:buNone/>
            </a:pPr>
            <a:endParaRPr lang="ru-RU" sz="2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064472" cy="42484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508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5" y="332656"/>
            <a:ext cx="9108504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издание для детей и юношества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95111" y="1673424"/>
            <a:ext cx="5184575" cy="41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Огарков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Борисович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Кузькина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повесть.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Репроцентр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А1, 2016. - 95 с.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</a:rPr>
              <a:t>Детство – необыкновенная страна, населенная удивительными людьми, весёлыми и жизнерадостными, говорящими вслух то, что думают, и смеющимися, когда смешно.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29408"/>
            <a:ext cx="3072128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8394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2374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издание для детей и юношества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446462"/>
            <a:ext cx="5220072" cy="4636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Строков Владимир Сергеевич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Дед Мороз Кудесник. Иркутские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- 56 с.</a:t>
            </a:r>
          </a:p>
          <a:p>
            <a:pPr marL="0" indent="0">
              <a:buNone/>
            </a:pPr>
            <a:endParaRPr lang="ru-RU" sz="22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</a:rPr>
              <a:t>В этой книге волшебных историй Мороз Кудесник рассказывает маленьким иркутянам о самых заветных зимних тайнах, о своих преданных друзьях и замечательных помощниках.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9354"/>
            <a:ext cx="3174533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8256" y="0"/>
            <a:ext cx="9162256" cy="14127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607" y="116632"/>
            <a:ext cx="8686800" cy="12961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Лучшее 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издание для детей и 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юношества</a:t>
            </a:r>
            <a:b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ПОБЕДИТЕЛЬ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772817"/>
            <a:ext cx="5040559" cy="4320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Анохина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Ружникова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пролил молоко... очень много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 : Любимая песня, 2016. - 35 с.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В </a:t>
            </a:r>
            <a:r>
              <a:rPr lang="ru-RU" sz="2200" b="1" dirty="0">
                <a:solidFill>
                  <a:srgbClr val="002060"/>
                </a:solidFill>
              </a:rPr>
              <a:t>книге собраны стихотворения для детей дошкольного и школьного возраста. </a:t>
            </a:r>
          </a:p>
          <a:p>
            <a:pPr marL="0" indent="0">
              <a:buNone/>
            </a:pP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7"/>
            <a:ext cx="3126313" cy="442323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700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8256" y="0"/>
            <a:ext cx="9162256" cy="9807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8256" y="0"/>
            <a:ext cx="9162256" cy="9807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3"/>
            <a:ext cx="8640960" cy="93610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ПОБЕДИТЕЛИ-2016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02" y="3750626"/>
            <a:ext cx="2047007" cy="28961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03" y="1018197"/>
            <a:ext cx="1877004" cy="26285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14" y="1290207"/>
            <a:ext cx="2780318" cy="22816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7" y="3773831"/>
            <a:ext cx="2042087" cy="28356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75" y="3773830"/>
            <a:ext cx="2095946" cy="29057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1" y="1052736"/>
            <a:ext cx="2021553" cy="25861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52520" cy="135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268" y="1636818"/>
            <a:ext cx="9162256" cy="15761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7281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</a:t>
            </a:r>
          </a:p>
          <a:p>
            <a:pPr algn="ctr">
              <a:spcBef>
                <a:spcPct val="0"/>
              </a:spcBef>
            </a:pPr>
            <a:r>
              <a:rPr lang="ru-RU" sz="40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КНИГА ГОДА - 2016»</a:t>
            </a:r>
            <a:endParaRPr lang="ru-RU" sz="4000" b="1" dirty="0">
              <a:ln w="63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bibl-kulikovo.3dn.ru/knigi/1796216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22" y="3472584"/>
            <a:ext cx="6293876" cy="39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34" y="434582"/>
            <a:ext cx="4086322" cy="9061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636" y="-29449"/>
            <a:ext cx="1910659" cy="16561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3" y="7874"/>
            <a:ext cx="242186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484784"/>
            <a:ext cx="555986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Владимирович Куренков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иллюстрированных открытых письмах.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1898-1920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историко-библиографический альбом-каталог. - Иркутск : Издатель Алексей Михайлович Артюхов,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- 687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Альбом-каталог </a:t>
            </a:r>
            <a:r>
              <a:rPr lang="ru-RU" sz="1800" b="1" dirty="0">
                <a:solidFill>
                  <a:srgbClr val="002060"/>
                </a:solidFill>
              </a:rPr>
              <a:t>открыток с фотографическими видами Иркутска, изданными в конце </a:t>
            </a:r>
            <a:r>
              <a:rPr lang="en-US" sz="1800" b="1" dirty="0">
                <a:solidFill>
                  <a:srgbClr val="002060"/>
                </a:solidFill>
              </a:rPr>
              <a:t>XIX –</a:t>
            </a:r>
            <a:r>
              <a:rPr lang="ru-RU" sz="1800" b="1" dirty="0">
                <a:solidFill>
                  <a:srgbClr val="002060"/>
                </a:solidFill>
              </a:rPr>
              <a:t> начале</a:t>
            </a:r>
            <a:r>
              <a:rPr lang="en-US" sz="1800" b="1" dirty="0">
                <a:solidFill>
                  <a:srgbClr val="002060"/>
                </a:solidFill>
              </a:rPr>
              <a:t> XX</a:t>
            </a:r>
            <a:r>
              <a:rPr lang="ru-RU" sz="1800" b="1" dirty="0">
                <a:solidFill>
                  <a:srgbClr val="002060"/>
                </a:solidFill>
              </a:rPr>
              <a:t> вв., включает альбом репродукций всех известных авторам видовых открыток Иркутска, выполненных типографским способом, и их научных каталог. Альбом и каталог взаимно дополняют друг друга и дают исчерпывающее представление о материалы исследования. </a:t>
            </a:r>
          </a:p>
          <a:p>
            <a:pPr marL="0" indent="0">
              <a:buNone/>
            </a:pPr>
            <a:endParaRPr lang="ru-RU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6409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Лучшее краеведческое издание</a:t>
            </a:r>
            <a:endParaRPr lang="ru-RU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5"/>
            <a:ext cx="3006524" cy="421035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" y="36004"/>
            <a:ext cx="9001000" cy="1124744"/>
          </a:xfrm>
        </p:spPr>
        <p:txBody>
          <a:bodyPr>
            <a:noAutofit/>
          </a:bodyPr>
          <a:lstStyle/>
          <a:p>
            <a:r>
              <a:rPr lang="ru-RU" sz="3000" b="1" dirty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Лучшее краеведческое издание</a:t>
            </a:r>
            <a:endParaRPr lang="ru-RU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555260"/>
            <a:ext cx="5509526" cy="4952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Гаращенко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некрополь: Иерусалимское кладбище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Иркутск : Земля Иркутская, 2016. - 463 с. 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 издании рассмотрены история создания, содержания, управления, гибели кладбища, отношение к нему со стороны горожан местных властей.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5260"/>
            <a:ext cx="3154680" cy="44577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196752"/>
          </a:xfrm>
        </p:spPr>
        <p:txBody>
          <a:bodyPr>
            <a:normAutofit/>
          </a:bodyPr>
          <a:lstStyle/>
          <a:p>
            <a:r>
              <a:rPr lang="ru-RU" sz="3000" b="1" dirty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Лучшее краеведческое издание</a:t>
            </a:r>
            <a:endParaRPr lang="ru-RU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556791"/>
            <a:ext cx="497852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Гольдфарб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Иосифович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Ангара-река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Репроцентр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А1, 2016. - 528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Книга посвящена Ангаре – исторической реке Восточной Сибири. На огромном фактическом материале показана роль этой водной системы в развитии </a:t>
            </a:r>
            <a:r>
              <a:rPr lang="ru-RU" sz="2000" b="1" dirty="0" err="1" smtClean="0">
                <a:solidFill>
                  <a:srgbClr val="002060"/>
                </a:solidFill>
              </a:rPr>
              <a:t>Приангарья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" y="1564165"/>
            <a:ext cx="3680503" cy="439248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8256" y="0"/>
            <a:ext cx="9162256" cy="1196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ru-RU" sz="3000" b="1" dirty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Лучшее краеведческое издание</a:t>
            </a:r>
            <a:endParaRPr lang="ru-RU" sz="3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sz="half" idx="2"/>
          </p:nvPr>
        </p:nvSpPr>
        <p:spPr>
          <a:xfrm>
            <a:off x="4203504" y="1412777"/>
            <a:ext cx="4940496" cy="2939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областной историко-мемориальный музей декабристов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Издательская фирма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Артиздат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домашний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простой...: Семейный альбом Е. В. Падалки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сост. и авт. примеч. Т. С. Комарова.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Артиздат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- 95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19" y="446738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В издании представлен домашний альбом, принадлежавший Елене </a:t>
            </a:r>
            <a:r>
              <a:rPr lang="ru-RU" sz="2000" b="1" dirty="0" err="1">
                <a:solidFill>
                  <a:srgbClr val="002060"/>
                </a:solidFill>
              </a:rPr>
              <a:t>Вильгельмовне</a:t>
            </a:r>
            <a:r>
              <a:rPr lang="ru-RU" sz="2000" b="1" dirty="0">
                <a:solidFill>
                  <a:srgbClr val="002060"/>
                </a:solidFill>
              </a:rPr>
              <a:t> Падалке (урожденной Руперт), жене енисейского губернатора Василия Кирилловича Падалки. На страницах альбома – зарисовки членов из семьи и друзей, а также серия карикатур на жителей города Красноярска (</a:t>
            </a:r>
            <a:r>
              <a:rPr lang="ru-RU" sz="2000" b="1" dirty="0" err="1">
                <a:solidFill>
                  <a:srgbClr val="002060"/>
                </a:solidFill>
              </a:rPr>
              <a:t>худож</a:t>
            </a:r>
            <a:r>
              <a:rPr lang="ru-RU" sz="2000" b="1" dirty="0">
                <a:solidFill>
                  <a:srgbClr val="002060"/>
                </a:solidFill>
              </a:rPr>
              <a:t>. Ю. А. Волков).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8" y="1412777"/>
            <a:ext cx="4038600" cy="283858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62256" cy="15567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093"/>
            <a:ext cx="9144000" cy="148569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Специальный приз в номинации </a:t>
            </a:r>
            <a:br>
              <a:rPr lang="ru-RU" sz="31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«Лучшее </a:t>
            </a:r>
            <a:r>
              <a:rPr lang="ru-RU" sz="2800" b="1" dirty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краеведческое </a:t>
            </a:r>
            <a:r>
              <a:rPr lang="ru-RU" sz="28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издание» за серию книг о Транссибирской железной дороге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700808"/>
            <a:ext cx="8929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из 12 книг, вышедшая в 2016 году, посвящена различным аспектам истории, строительства, управления и эксплуатации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Кругобайкальской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железной дороги, сооруженной в начале ХХ века вдоль берега священного сибирского озера русскими инженерами и рабочими. В основе лежит скрупулезный исследовательский труд с привлечением центральных российских архивов и редких изданий прошлого 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" y="3639800"/>
            <a:ext cx="2157884" cy="30880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647785"/>
            <a:ext cx="2133181" cy="29885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68" y="3610884"/>
            <a:ext cx="2168008" cy="30963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66" y="3610884"/>
            <a:ext cx="2196271" cy="31367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9162256" cy="14127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093"/>
            <a:ext cx="9144000" cy="134168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Специальный приз в номинации </a:t>
            </a:r>
            <a:br>
              <a:rPr lang="ru-RU" sz="31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«Лучшее краеведческое издание» за серию книг о Транссибирской железной дороге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4" y="1511765"/>
            <a:ext cx="1800270" cy="24671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48" y="1511765"/>
            <a:ext cx="1730959" cy="24536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45" y="1483870"/>
            <a:ext cx="1689702" cy="23771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4" y="4159612"/>
            <a:ext cx="1753193" cy="25140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28" y="4041913"/>
            <a:ext cx="1755997" cy="26087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43" y="4018900"/>
            <a:ext cx="1869058" cy="26548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676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8256" y="0"/>
            <a:ext cx="9162256" cy="15567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ru-RU" sz="3000" b="1" dirty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Лучшее краеведческое </a:t>
            </a:r>
            <a:r>
              <a:rPr lang="ru-RU" sz="30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издание</a:t>
            </a:r>
            <a:br>
              <a:rPr lang="ru-RU" sz="30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ПОБЕДИТЕЛЬ</a:t>
            </a:r>
            <a:endParaRPr lang="ru-RU" sz="3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60622" y="1697624"/>
            <a:ext cx="5483378" cy="4810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Сидорченко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 П. Охлопкова: страницы истории (1920-1960 гг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Иркутск : Оттиск, 2016. - 447 с.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Книга </a:t>
            </a:r>
            <a:r>
              <a:rPr lang="ru-RU" sz="2000" b="1" dirty="0">
                <a:solidFill>
                  <a:srgbClr val="002060"/>
                </a:solidFill>
              </a:rPr>
              <a:t>заслуженного артиста России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</a:t>
            </a:r>
            <a:r>
              <a:rPr lang="ru-RU" sz="2000" b="1" dirty="0">
                <a:solidFill>
                  <a:srgbClr val="002060"/>
                </a:solidFill>
              </a:rPr>
              <a:t>. П. </a:t>
            </a:r>
            <a:r>
              <a:rPr lang="ru-RU" sz="2000" b="1" dirty="0" err="1">
                <a:solidFill>
                  <a:srgbClr val="002060"/>
                </a:solidFill>
              </a:rPr>
              <a:t>Сидорченко</a:t>
            </a:r>
            <a:r>
              <a:rPr lang="ru-RU" sz="2000" b="1" dirty="0">
                <a:solidFill>
                  <a:srgbClr val="002060"/>
                </a:solidFill>
              </a:rPr>
              <a:t> посвящена истории Иркутского драматического театра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им</a:t>
            </a:r>
            <a:r>
              <a:rPr lang="ru-RU" sz="2000" b="1" dirty="0">
                <a:solidFill>
                  <a:srgbClr val="002060"/>
                </a:solidFill>
              </a:rPr>
              <a:t>. Н. П. Охлопкова в советский период 1920-1960-х годов.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958062" cy="41076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119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4286</TotalTime>
  <Words>1257</Words>
  <Application>Microsoft Office PowerPoint</Application>
  <PresentationFormat>Экран (4:3)</PresentationFormat>
  <Paragraphs>148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Cambria</vt:lpstr>
      <vt:lpstr>Constantia</vt:lpstr>
      <vt:lpstr>Times New Roman</vt:lpstr>
      <vt:lpstr>Тема Office</vt:lpstr>
      <vt:lpstr>Презентация PowerPoint</vt:lpstr>
      <vt:lpstr>          НОМИНАЦИИ</vt:lpstr>
      <vt:lpstr>Лучшее краеведческое издание</vt:lpstr>
      <vt:lpstr>Лучшее краеведческое издание</vt:lpstr>
      <vt:lpstr>Лучшее краеведческое издание</vt:lpstr>
      <vt:lpstr>Лучшее краеведческое издание</vt:lpstr>
      <vt:lpstr>Специальный приз в номинации  «Лучшее краеведческое издание» за серию книг о Транссибирской железной дороге</vt:lpstr>
      <vt:lpstr>Специальный приз в номинации  «Лучшее краеведческое издание» за серию книг о Транссибирской железной дороге</vt:lpstr>
      <vt:lpstr>Лучшее краеведческое издание ПОБЕДИТЕЛЬ</vt:lpstr>
      <vt:lpstr>Лучшее краеведческое издание ПОБЕДИТЕЛЬ</vt:lpstr>
      <vt:lpstr>Лучшее мемуарное, документально-художественное издание</vt:lpstr>
      <vt:lpstr>Лучшее мемуарное, документально-художественное издание</vt:lpstr>
      <vt:lpstr>Лучшее мемуарное, документально-художественное издание</vt:lpstr>
      <vt:lpstr>Лучшее мемуарное, документально-художественное издание</vt:lpstr>
      <vt:lpstr>Лучшее мемуарное, документально-художественное издание                   ПОБЕДИТЕЛЬ</vt:lpstr>
      <vt:lpstr>Лучшее издание об искусстве</vt:lpstr>
      <vt:lpstr>Лучшее издание об искусстве</vt:lpstr>
      <vt:lpstr>Лучшее издание об искусстве  ПОБЕДИТЕЛЬ</vt:lpstr>
      <vt:lpstr>Лучшее  литературно-художественное издание</vt:lpstr>
      <vt:lpstr>Лучшее  литературно-художественное издание</vt:lpstr>
      <vt:lpstr>Лучшее  литературно-художественное издание</vt:lpstr>
      <vt:lpstr>Лучшее литературно-художественное издание</vt:lpstr>
      <vt:lpstr>Лучшее  литературно-художественное издание ПОБЕДИТЕЛЬ</vt:lpstr>
      <vt:lpstr>Лучшее издание для детей и юношества </vt:lpstr>
      <vt:lpstr>Лучшее издание для детей и юношества</vt:lpstr>
      <vt:lpstr>Лучшее издание для детей и юношества ПОБЕДИТЕЛЬ</vt:lpstr>
      <vt:lpstr>ПОБЕДИТЕЛИ-2016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года 2015</dc:title>
  <dc:creator>Наумочкина Мария Михайловна</dc:creator>
  <cp:lastModifiedBy>Бугакова Любовь Валерьевна</cp:lastModifiedBy>
  <cp:revision>550</cp:revision>
  <dcterms:created xsi:type="dcterms:W3CDTF">2013-11-11T00:20:15Z</dcterms:created>
  <dcterms:modified xsi:type="dcterms:W3CDTF">2017-12-21T01:47:06Z</dcterms:modified>
</cp:coreProperties>
</file>